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12192000"/>
  <p:notesSz cx="7027863"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17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AD255B4-51EC-4203-A923-822DDFE1426A}"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07714-B06C-4F1E-84C7-6FF2BA19CC20}" type="slidenum">
              <a:rPr lang="en-US" smtClean="0"/>
              <a:t>‹#›</a:t>
            </a:fld>
            <a:endParaRPr lang="en-US"/>
          </a:p>
        </p:txBody>
      </p:sp>
    </p:spTree>
    <p:extLst>
      <p:ext uri="{BB962C8B-B14F-4D97-AF65-F5344CB8AC3E}">
        <p14:creationId xmlns:p14="http://schemas.microsoft.com/office/powerpoint/2010/main" val="409984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AD255B4-51EC-4203-A923-822DDFE1426A}"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07714-B06C-4F1E-84C7-6FF2BA19CC20}" type="slidenum">
              <a:rPr lang="en-US" smtClean="0"/>
              <a:t>‹#›</a:t>
            </a:fld>
            <a:endParaRPr lang="en-US"/>
          </a:p>
        </p:txBody>
      </p:sp>
    </p:spTree>
    <p:extLst>
      <p:ext uri="{BB962C8B-B14F-4D97-AF65-F5344CB8AC3E}">
        <p14:creationId xmlns:p14="http://schemas.microsoft.com/office/powerpoint/2010/main" val="214976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AD255B4-51EC-4203-A923-822DDFE1426A}"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07714-B06C-4F1E-84C7-6FF2BA19CC20}" type="slidenum">
              <a:rPr lang="en-US" smtClean="0"/>
              <a:t>‹#›</a:t>
            </a:fld>
            <a:endParaRPr lang="en-US"/>
          </a:p>
        </p:txBody>
      </p:sp>
    </p:spTree>
    <p:extLst>
      <p:ext uri="{BB962C8B-B14F-4D97-AF65-F5344CB8AC3E}">
        <p14:creationId xmlns:p14="http://schemas.microsoft.com/office/powerpoint/2010/main" val="371861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AD255B4-51EC-4203-A923-822DDFE1426A}"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07714-B06C-4F1E-84C7-6FF2BA19CC20}" type="slidenum">
              <a:rPr lang="en-US" smtClean="0"/>
              <a:t>‹#›</a:t>
            </a:fld>
            <a:endParaRPr lang="en-US"/>
          </a:p>
        </p:txBody>
      </p:sp>
    </p:spTree>
    <p:extLst>
      <p:ext uri="{BB962C8B-B14F-4D97-AF65-F5344CB8AC3E}">
        <p14:creationId xmlns:p14="http://schemas.microsoft.com/office/powerpoint/2010/main" val="274681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AD255B4-51EC-4203-A923-822DDFE1426A}"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07714-B06C-4F1E-84C7-6FF2BA19CC20}" type="slidenum">
              <a:rPr lang="en-US" smtClean="0"/>
              <a:t>‹#›</a:t>
            </a:fld>
            <a:endParaRPr lang="en-US"/>
          </a:p>
        </p:txBody>
      </p:sp>
    </p:spTree>
    <p:extLst>
      <p:ext uri="{BB962C8B-B14F-4D97-AF65-F5344CB8AC3E}">
        <p14:creationId xmlns:p14="http://schemas.microsoft.com/office/powerpoint/2010/main" val="402684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AD255B4-51EC-4203-A923-822DDFE1426A}"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07714-B06C-4F1E-84C7-6FF2BA19CC20}" type="slidenum">
              <a:rPr lang="en-US" smtClean="0"/>
              <a:t>‹#›</a:t>
            </a:fld>
            <a:endParaRPr lang="en-US"/>
          </a:p>
        </p:txBody>
      </p:sp>
    </p:spTree>
    <p:extLst>
      <p:ext uri="{BB962C8B-B14F-4D97-AF65-F5344CB8AC3E}">
        <p14:creationId xmlns:p14="http://schemas.microsoft.com/office/powerpoint/2010/main" val="3765457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472381" y="4453467"/>
            <a:ext cx="2901255" cy="655037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Content Placeholder 5"/>
          <p:cNvSpPr>
            <a:spLocks noGrp="1"/>
          </p:cNvSpPr>
          <p:nvPr>
            <p:ph sz="quarter" idx="4"/>
          </p:nvPr>
        </p:nvSpPr>
        <p:spPr>
          <a:xfrm>
            <a:off x="3471863" y="4453467"/>
            <a:ext cx="2915543" cy="655037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AD255B4-51EC-4203-A923-822DDFE1426A}" type="datetimeFigureOut">
              <a:rPr lang="en-US" smtClean="0"/>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07714-B06C-4F1E-84C7-6FF2BA19CC20}" type="slidenum">
              <a:rPr lang="en-US" smtClean="0"/>
              <a:t>‹#›</a:t>
            </a:fld>
            <a:endParaRPr lang="en-US"/>
          </a:p>
        </p:txBody>
      </p:sp>
    </p:spTree>
    <p:extLst>
      <p:ext uri="{BB962C8B-B14F-4D97-AF65-F5344CB8AC3E}">
        <p14:creationId xmlns:p14="http://schemas.microsoft.com/office/powerpoint/2010/main" val="4067940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AD255B4-51EC-4203-A923-822DDFE1426A}" type="datetimeFigureOut">
              <a:rPr lang="en-US" smtClean="0"/>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07714-B06C-4F1E-84C7-6FF2BA19CC20}" type="slidenum">
              <a:rPr lang="en-US" smtClean="0"/>
              <a:t>‹#›</a:t>
            </a:fld>
            <a:endParaRPr lang="en-US"/>
          </a:p>
        </p:txBody>
      </p:sp>
    </p:spTree>
    <p:extLst>
      <p:ext uri="{BB962C8B-B14F-4D97-AF65-F5344CB8AC3E}">
        <p14:creationId xmlns:p14="http://schemas.microsoft.com/office/powerpoint/2010/main" val="61274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255B4-51EC-4203-A923-822DDFE1426A}"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07714-B06C-4F1E-84C7-6FF2BA19CC20}" type="slidenum">
              <a:rPr lang="en-US" smtClean="0"/>
              <a:t>‹#›</a:t>
            </a:fld>
            <a:endParaRPr lang="en-US"/>
          </a:p>
        </p:txBody>
      </p:sp>
    </p:spTree>
    <p:extLst>
      <p:ext uri="{BB962C8B-B14F-4D97-AF65-F5344CB8AC3E}">
        <p14:creationId xmlns:p14="http://schemas.microsoft.com/office/powerpoint/2010/main" val="10723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AD255B4-51EC-4203-A923-822DDFE1426A}"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07714-B06C-4F1E-84C7-6FF2BA19CC20}" type="slidenum">
              <a:rPr lang="en-US" smtClean="0"/>
              <a:t>‹#›</a:t>
            </a:fld>
            <a:endParaRPr lang="en-US"/>
          </a:p>
        </p:txBody>
      </p:sp>
    </p:spTree>
    <p:extLst>
      <p:ext uri="{BB962C8B-B14F-4D97-AF65-F5344CB8AC3E}">
        <p14:creationId xmlns:p14="http://schemas.microsoft.com/office/powerpoint/2010/main" val="330853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AD255B4-51EC-4203-A923-822DDFE1426A}"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07714-B06C-4F1E-84C7-6FF2BA19CC20}" type="slidenum">
              <a:rPr lang="en-US" smtClean="0"/>
              <a:t>‹#›</a:t>
            </a:fld>
            <a:endParaRPr lang="en-US"/>
          </a:p>
        </p:txBody>
      </p:sp>
    </p:spTree>
    <p:extLst>
      <p:ext uri="{BB962C8B-B14F-4D97-AF65-F5344CB8AC3E}">
        <p14:creationId xmlns:p14="http://schemas.microsoft.com/office/powerpoint/2010/main" val="216429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7AD255B4-51EC-4203-A923-822DDFE1426A}" type="datetimeFigureOut">
              <a:rPr lang="en-US" smtClean="0"/>
              <a:t>2/21/2022</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85C07714-B06C-4F1E-84C7-6FF2BA19CC20}" type="slidenum">
              <a:rPr lang="en-US" smtClean="0"/>
              <a:t>‹#›</a:t>
            </a:fld>
            <a:endParaRPr lang="en-US"/>
          </a:p>
        </p:txBody>
      </p:sp>
    </p:spTree>
    <p:extLst>
      <p:ext uri="{BB962C8B-B14F-4D97-AF65-F5344CB8AC3E}">
        <p14:creationId xmlns:p14="http://schemas.microsoft.com/office/powerpoint/2010/main" val="961804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7BDA25F-07C0-4A39-B567-9C28FA713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1112" y="5776504"/>
            <a:ext cx="3394836" cy="2546127"/>
          </a:xfrm>
          <a:prstGeom prst="rect">
            <a:avLst/>
          </a:prstGeom>
        </p:spPr>
      </p:pic>
      <p:pic>
        <p:nvPicPr>
          <p:cNvPr id="7" name="Εικόνα 6">
            <a:extLst>
              <a:ext uri="{FF2B5EF4-FFF2-40B4-BE49-F238E27FC236}">
                <a16:creationId xmlns:a16="http://schemas.microsoft.com/office/drawing/2014/main" id="{F8365BA1-3615-4498-A143-C9660047A4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872061" y="9221516"/>
            <a:ext cx="3394839" cy="2546129"/>
          </a:xfrm>
          <a:prstGeom prst="rect">
            <a:avLst/>
          </a:prstGeom>
        </p:spPr>
      </p:pic>
      <p:pic>
        <p:nvPicPr>
          <p:cNvPr id="9" name="Εικόνα 8">
            <a:extLst>
              <a:ext uri="{FF2B5EF4-FFF2-40B4-BE49-F238E27FC236}">
                <a16:creationId xmlns:a16="http://schemas.microsoft.com/office/drawing/2014/main" id="{C01E40CD-433F-46EF-A81E-979854F541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101613" y="4064987"/>
            <a:ext cx="3132494" cy="2349370"/>
          </a:xfrm>
          <a:prstGeom prst="rect">
            <a:avLst/>
          </a:prstGeom>
        </p:spPr>
      </p:pic>
      <p:pic>
        <p:nvPicPr>
          <p:cNvPr id="6" name="Εικόνα 5">
            <a:extLst>
              <a:ext uri="{FF2B5EF4-FFF2-40B4-BE49-F238E27FC236}">
                <a16:creationId xmlns:a16="http://schemas.microsoft.com/office/drawing/2014/main" id="{9CE6C307-42E8-4406-AA1D-779D32DEA4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8603"/>
            <a:ext cx="2286000" cy="3410517"/>
          </a:xfrm>
          <a:prstGeom prst="rect">
            <a:avLst/>
          </a:prstGeom>
        </p:spPr>
      </p:pic>
      <p:sp>
        <p:nvSpPr>
          <p:cNvPr id="4" name="TextBox 3">
            <a:extLst>
              <a:ext uri="{FF2B5EF4-FFF2-40B4-BE49-F238E27FC236}">
                <a16:creationId xmlns:a16="http://schemas.microsoft.com/office/drawing/2014/main" id="{40D300FB-A24D-4DEA-B74C-8EF844E57EF8}"/>
              </a:ext>
            </a:extLst>
          </p:cNvPr>
          <p:cNvSpPr txBox="1"/>
          <p:nvPr/>
        </p:nvSpPr>
        <p:spPr>
          <a:xfrm>
            <a:off x="2301454" y="473115"/>
            <a:ext cx="4541091" cy="3126177"/>
          </a:xfrm>
          <a:prstGeom prst="rect">
            <a:avLst/>
          </a:prstGeom>
          <a:noFill/>
          <a:ln>
            <a:noFill/>
          </a:ln>
        </p:spPr>
        <p:txBody>
          <a:bodyPr wrap="square" rtlCol="0">
            <a:spAutoFit/>
          </a:bodyPr>
          <a:lstStyle/>
          <a:p>
            <a:pPr marL="0" marR="0">
              <a:lnSpc>
                <a:spcPct val="200000"/>
              </a:lnSpc>
              <a:spcBef>
                <a:spcPts val="0"/>
              </a:spcBef>
              <a:spcAft>
                <a:spcPts val="800"/>
              </a:spcAft>
            </a:pP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Καθημερινά και, σε συνέχεια της </a:t>
            </a:r>
            <a:r>
              <a:rPr lang="el-GR" sz="10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προσαρμοσμένης ΚΣΑ,</a:t>
            </a:r>
            <a:r>
              <a:rPr lang="el-GR" sz="1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στο τέλος του ημερήσιου θεραπευτικού προγράμματος έχει διαμορφωθεί μία καρτέλα με τα συναισθήματα που ο Δ. έχει κατακτήσει και μπορεί να αναγνωρίσει. Στόχος αρχικά είναι να μπορεί  να δομήσει μία καλύτερη εικόνα εαυτού, με </a:t>
            </a:r>
            <a:r>
              <a:rPr lang="el-GR" sz="1000" b="1" dirty="0">
                <a:latin typeface="Times New Roman" panose="02020603050405020304" pitchFamily="18" charset="0"/>
                <a:ea typeface="Calibri" panose="020F0502020204030204" pitchFamily="34" charset="0"/>
                <a:cs typeface="Times New Roman" panose="02020603050405020304" pitchFamily="18" charset="0"/>
              </a:rPr>
              <a:t>ένα συναισθηματικό λεξιλόγιο που να τον καθιστά ικανό </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να αναγνωρίσει πώς το συναίσθημα του διακυμάνθηκε μέσα στην ημέρα και να μπορεί να το συνδέσει με το εκάστοτε γεγονός που το προκάλεσε, ώστε να το εκφράσει λειτουργικά και να το συζητήσει με κάποιον </a:t>
            </a:r>
            <a:r>
              <a:rPr lang="el-GR" sz="1000" b="1" dirty="0">
                <a:latin typeface="Times New Roman" panose="02020603050405020304" pitchFamily="18" charset="0"/>
                <a:ea typeface="Calibri" panose="020F0502020204030204" pitchFamily="34" charset="0"/>
                <a:cs typeface="Times New Roman" panose="02020603050405020304" pitchFamily="18" charset="0"/>
              </a:rPr>
              <a:t>και</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 να αποφορτιστεί.  Σε έναν δεύτερο χρόνο στόχος για τον ωφελούμενο είναι να το εκφράζει πιο αυθόρμητα τη στιγμή που συμβαίνει και να μην καταφεύγει σε μη λειτουργικές συμπεριφορές.</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87AE6FF-4B10-4410-8D9A-06C60C154E7C}"/>
              </a:ext>
            </a:extLst>
          </p:cNvPr>
          <p:cNvSpPr txBox="1"/>
          <p:nvPr/>
        </p:nvSpPr>
        <p:spPr>
          <a:xfrm>
            <a:off x="15455" y="4357582"/>
            <a:ext cx="4280961" cy="663964"/>
          </a:xfrm>
          <a:prstGeom prst="rect">
            <a:avLst/>
          </a:prstGeom>
          <a:noFill/>
        </p:spPr>
        <p:txBody>
          <a:bodyPr wrap="square" rtlCol="0">
            <a:spAutoFit/>
          </a:bodyPr>
          <a:lstStyle/>
          <a:p>
            <a:pPr marL="0" marR="0">
              <a:lnSpc>
                <a:spcPct val="200000"/>
              </a:lnSpc>
              <a:spcBef>
                <a:spcPts val="0"/>
              </a:spcBef>
              <a:spcAft>
                <a:spcPts val="800"/>
              </a:spcAft>
            </a:pP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Η διαδικασία περιλαμβάνει την καταγραφή της ημερομηνίας, οπότε να υπάρχει μία σύνδεση με το εδώ και το τώρα</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B92CEE04-9604-46D9-8113-C6BBFAB97360}"/>
              </a:ext>
            </a:extLst>
          </p:cNvPr>
          <p:cNvSpPr txBox="1"/>
          <p:nvPr/>
        </p:nvSpPr>
        <p:spPr>
          <a:xfrm>
            <a:off x="-14975" y="8646755"/>
            <a:ext cx="4265506" cy="3472041"/>
          </a:xfrm>
          <a:prstGeom prst="rect">
            <a:avLst/>
          </a:prstGeom>
          <a:blipFill>
            <a:blip r:embed="rId2"/>
            <a:tile tx="0" ty="0" sx="100000" sy="100000" flip="none" algn="tl"/>
          </a:blipFill>
        </p:spPr>
        <p:txBody>
          <a:bodyPr wrap="square" rtlCol="0">
            <a:spAutoFit/>
          </a:bodyPr>
          <a:lstStyle/>
          <a:p>
            <a:pPr>
              <a:lnSpc>
                <a:spcPct val="200000"/>
              </a:lnSpc>
              <a:spcAft>
                <a:spcPts val="800"/>
              </a:spcAft>
            </a:pP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Αφού υποδείξει τη «φάτσα» και κατονομάσει το συναίσθημα, εδώ «</a:t>
            </a:r>
            <a:r>
              <a:rPr lang="el-GR" sz="1000" b="1" i="1" dirty="0">
                <a:effectLst/>
                <a:latin typeface="Times New Roman" panose="02020603050405020304" pitchFamily="18" charset="0"/>
                <a:ea typeface="Calibri" panose="020F0502020204030204" pitchFamily="34" charset="0"/>
                <a:cs typeface="Times New Roman" panose="02020603050405020304" pitchFamily="18" charset="0"/>
              </a:rPr>
              <a:t>χαρούμενος</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 συνεχίζει λέγοντας «</a:t>
            </a:r>
            <a:r>
              <a:rPr lang="el-GR" sz="1000" b="1" i="1" dirty="0">
                <a:effectLst/>
                <a:latin typeface="Times New Roman" panose="02020603050405020304" pitchFamily="18" charset="0"/>
                <a:ea typeface="Calibri" panose="020F0502020204030204" pitchFamily="34" charset="0"/>
                <a:cs typeface="Times New Roman" panose="02020603050405020304" pitchFamily="18" charset="0"/>
              </a:rPr>
              <a:t>γιατί είδα τους φίλους μου</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 Άλλο παράδειγμα είναι το «</a:t>
            </a:r>
            <a:r>
              <a:rPr lang="el-GR" sz="1000" b="1" i="1" dirty="0">
                <a:effectLst/>
                <a:latin typeface="Times New Roman" panose="02020603050405020304" pitchFamily="18" charset="0"/>
                <a:ea typeface="Calibri" panose="020F0502020204030204" pitchFamily="34" charset="0"/>
                <a:cs typeface="Times New Roman" panose="02020603050405020304" pitchFamily="18" charset="0"/>
              </a:rPr>
              <a:t>αγχωμένος γιατί ο Β</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 (κάποιος συνομήλικος του που ήταν στο χώρο) </a:t>
            </a:r>
            <a:r>
              <a:rPr lang="el-GR" sz="1000" b="1" i="1" dirty="0">
                <a:effectLst/>
                <a:latin typeface="Times New Roman" panose="02020603050405020304" pitchFamily="18" charset="0"/>
                <a:ea typeface="Calibri" panose="020F0502020204030204" pitchFamily="34" charset="0"/>
                <a:cs typeface="Times New Roman" panose="02020603050405020304" pitchFamily="18" charset="0"/>
              </a:rPr>
              <a:t>φώναζε</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 Εάν η θεραπεύτρια γνωρίζει κάποιο άλλο περιστατικό για το οποίο έχει γίνει κάποια σύνδεση με το συναίσθημα, αλλά ο Δ. δυσκολεύεται να το εκφράσει, τον παροτρύνει μέσα από την </a:t>
            </a:r>
            <a:r>
              <a:rPr lang="el-GR" sz="1000" b="1" i="1" dirty="0">
                <a:effectLst/>
                <a:latin typeface="Times New Roman" panose="02020603050405020304" pitchFamily="18" charset="0"/>
                <a:ea typeface="Calibri" panose="020F0502020204030204" pitchFamily="34" charset="0"/>
                <a:cs typeface="Times New Roman" panose="02020603050405020304" pitchFamily="18" charset="0"/>
              </a:rPr>
              <a:t>περιγραφή του περιστατικού</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 και την ερώτηση «</a:t>
            </a:r>
            <a:r>
              <a:rPr lang="el-GR" sz="1000" b="1" i="1" dirty="0">
                <a:effectLst/>
                <a:latin typeface="Times New Roman" panose="02020603050405020304" pitchFamily="18" charset="0"/>
                <a:ea typeface="Calibri" panose="020F0502020204030204" pitchFamily="34" charset="0"/>
                <a:cs typeface="Times New Roman" panose="02020603050405020304" pitchFamily="18" charset="0"/>
              </a:rPr>
              <a:t>πώς αισθάνθηκες με αυτό</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 οπότε ακολουθείται η ίδια διαδικασία υπόδειξης της «φάτσας» και η αιτιολόγηση, η οποία καταγράφεται</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200000"/>
              </a:lnSpc>
              <a:spcBef>
                <a:spcPts val="0"/>
              </a:spcBef>
              <a:spcAft>
                <a:spcPts val="800"/>
              </a:spcAft>
            </a:pPr>
            <a:r>
              <a:rPr lang="el-GR" sz="900" i="1" dirty="0">
                <a:latin typeface="Times New Roman" panose="02020603050405020304" pitchFamily="18" charset="0"/>
                <a:ea typeface="Calibri" panose="020F0502020204030204" pitchFamily="34" charset="0"/>
                <a:cs typeface="Times New Roman" panose="02020603050405020304" pitchFamily="18" charset="0"/>
              </a:rPr>
              <a:t>Άννα-Μαρία Λαγκώνα, Ψυχολόγος στο Κέντρο Ημέρας «στην Αυλή του Κόσμου»</a:t>
            </a:r>
            <a:endParaRPr lang="en-US" sz="9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993B77C-5784-483B-B1DA-AD32648A0A77}"/>
              </a:ext>
            </a:extLst>
          </p:cNvPr>
          <p:cNvSpPr txBox="1"/>
          <p:nvPr/>
        </p:nvSpPr>
        <p:spPr>
          <a:xfrm>
            <a:off x="2726813" y="6757078"/>
            <a:ext cx="4131187" cy="1279517"/>
          </a:xfrm>
          <a:prstGeom prst="rect">
            <a:avLst/>
          </a:prstGeom>
          <a:noFill/>
        </p:spPr>
        <p:txBody>
          <a:bodyPr wrap="square" rtlCol="0">
            <a:spAutoFit/>
          </a:bodyPr>
          <a:lstStyle/>
          <a:p>
            <a:pPr>
              <a:lnSpc>
                <a:spcPct val="200000"/>
              </a:lnSpc>
            </a:pP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Στη συνεχεία ο Δ. καλείται να υποδείξει τις «φάτσες», όπως ο ίδιος τις αποκαλεί που αντιπροσωπεύουν το εκάστοτε συναίσθημα που αισθάνθηκε κατά την παραμονή του στο Κέντρο Ημέρας. Εδώ δείχνει τη χαρούμενη «φάτσα» και προχωρά στην αιτιολόγηση της επιλογής του.</a:t>
            </a:r>
            <a:endParaRPr lang="en-US" sz="1000" b="1" dirty="0"/>
          </a:p>
        </p:txBody>
      </p:sp>
      <p:cxnSp>
        <p:nvCxnSpPr>
          <p:cNvPr id="15" name="Γραμμή σύνδεσης: Καμπύλη 14">
            <a:extLst>
              <a:ext uri="{FF2B5EF4-FFF2-40B4-BE49-F238E27FC236}">
                <a16:creationId xmlns:a16="http://schemas.microsoft.com/office/drawing/2014/main" id="{5897DAE2-269C-4E20-BECE-D0400006ED1E}"/>
              </a:ext>
            </a:extLst>
          </p:cNvPr>
          <p:cNvCxnSpPr>
            <a:cxnSpLocks/>
          </p:cNvCxnSpPr>
          <p:nvPr/>
        </p:nvCxnSpPr>
        <p:spPr>
          <a:xfrm rot="10800000" flipV="1">
            <a:off x="1813826" y="3593964"/>
            <a:ext cx="1337865" cy="192478"/>
          </a:xfrm>
          <a:prstGeom prst="curvedConnector3">
            <a:avLst>
              <a:gd name="adj1" fmla="val -39559"/>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Γραμμή σύνδεσης: Καμπύλη 21">
            <a:extLst>
              <a:ext uri="{FF2B5EF4-FFF2-40B4-BE49-F238E27FC236}">
                <a16:creationId xmlns:a16="http://schemas.microsoft.com/office/drawing/2014/main" id="{6D290D6F-5D50-4C90-8F90-3705CE8597F5}"/>
              </a:ext>
            </a:extLst>
          </p:cNvPr>
          <p:cNvCxnSpPr>
            <a:cxnSpLocks/>
          </p:cNvCxnSpPr>
          <p:nvPr/>
        </p:nvCxnSpPr>
        <p:spPr>
          <a:xfrm rot="10800000" flipV="1">
            <a:off x="2286000" y="7982082"/>
            <a:ext cx="1367812" cy="489690"/>
          </a:xfrm>
          <a:prstGeom prst="curvedConnector3">
            <a:avLst>
              <a:gd name="adj1" fmla="val -3875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Γραμμή σύνδεσης: Καμπύλη 23">
            <a:extLst>
              <a:ext uri="{FF2B5EF4-FFF2-40B4-BE49-F238E27FC236}">
                <a16:creationId xmlns:a16="http://schemas.microsoft.com/office/drawing/2014/main" id="{58F625C9-1668-41B9-80F9-4355AE42B8F6}"/>
              </a:ext>
            </a:extLst>
          </p:cNvPr>
          <p:cNvCxnSpPr/>
          <p:nvPr/>
        </p:nvCxnSpPr>
        <p:spPr>
          <a:xfrm>
            <a:off x="3452647" y="4948500"/>
            <a:ext cx="1324304" cy="740425"/>
          </a:xfrm>
          <a:prstGeom prst="curvedConnector3">
            <a:avLst>
              <a:gd name="adj1" fmla="val -46429"/>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Γραμμή σύνδεσης: Καμπύλη 25">
            <a:extLst>
              <a:ext uri="{FF2B5EF4-FFF2-40B4-BE49-F238E27FC236}">
                <a16:creationId xmlns:a16="http://schemas.microsoft.com/office/drawing/2014/main" id="{941F0192-2D0E-4933-8588-D50B78721B40}"/>
              </a:ext>
            </a:extLst>
          </p:cNvPr>
          <p:cNvCxnSpPr>
            <a:cxnSpLocks/>
          </p:cNvCxnSpPr>
          <p:nvPr/>
        </p:nvCxnSpPr>
        <p:spPr>
          <a:xfrm>
            <a:off x="4245176" y="11179283"/>
            <a:ext cx="1324304" cy="528685"/>
          </a:xfrm>
          <a:prstGeom prst="curvedConnector3">
            <a:avLst>
              <a:gd name="adj1" fmla="val -69048"/>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802CAF26-212F-4337-8B12-68D221A66F4E}"/>
              </a:ext>
            </a:extLst>
          </p:cNvPr>
          <p:cNvSpPr txBox="1"/>
          <p:nvPr/>
        </p:nvSpPr>
        <p:spPr>
          <a:xfrm>
            <a:off x="1213788" y="-26934"/>
            <a:ext cx="4430423" cy="553998"/>
          </a:xfrm>
          <a:prstGeom prst="rect">
            <a:avLst/>
          </a:prstGeom>
          <a:noFill/>
        </p:spPr>
        <p:txBody>
          <a:bodyPr wrap="square" rtlCol="0">
            <a:spAutoFit/>
          </a:bodyPr>
          <a:lstStyle/>
          <a:p>
            <a:pPr algn="ctr"/>
            <a:r>
              <a:rPr lang="el-GR" sz="1500" b="1" i="1" u="sng" dirty="0">
                <a:solidFill>
                  <a:srgbClr val="C00000"/>
                </a:solidFill>
                <a:latin typeface="Times New Roman" panose="02020603050405020304" pitchFamily="18" charset="0"/>
                <a:cs typeface="Times New Roman" panose="02020603050405020304" pitchFamily="18" charset="0"/>
              </a:rPr>
              <a:t>Πώς ένας έφηβος </a:t>
            </a:r>
            <a:r>
              <a:rPr lang="el-GR" sz="1500" b="1" i="1" u="sng">
                <a:solidFill>
                  <a:srgbClr val="C00000"/>
                </a:solidFill>
                <a:latin typeface="Times New Roman" panose="02020603050405020304" pitchFamily="18" charset="0"/>
                <a:cs typeface="Times New Roman" panose="02020603050405020304" pitchFamily="18" charset="0"/>
              </a:rPr>
              <a:t>με ΔΑΦ μπορεί </a:t>
            </a:r>
            <a:r>
              <a:rPr lang="el-GR" sz="1500" b="1" i="1" u="sng" dirty="0">
                <a:solidFill>
                  <a:srgbClr val="C00000"/>
                </a:solidFill>
                <a:latin typeface="Times New Roman" panose="02020603050405020304" pitchFamily="18" charset="0"/>
                <a:cs typeface="Times New Roman" panose="02020603050405020304" pitchFamily="18" charset="0"/>
              </a:rPr>
              <a:t>να αναγνωρίσει και να εκφράσει το συναίσθημα του;</a:t>
            </a:r>
            <a:endParaRPr lang="en-US" sz="1500" b="1" i="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465375"/>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TotalTime>
  <Words>321</Words>
  <Application>Microsoft Office PowerPoint</Application>
  <PresentationFormat>Ευρεία οθόνη</PresentationFormat>
  <Paragraphs>6</Paragraphs>
  <Slides>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vt:i4>
      </vt:variant>
    </vt:vector>
  </HeadingPairs>
  <TitlesOfParts>
    <vt:vector size="6" baseType="lpstr">
      <vt:lpstr>Arial</vt:lpstr>
      <vt:lpstr>Calibri</vt:lpstr>
      <vt:lpstr>Calibri Light</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Άννα Μαρία Λαγκώνα</dc:creator>
  <cp:lastModifiedBy>Νατάσα Σπαντιδάκη</cp:lastModifiedBy>
  <cp:revision>10</cp:revision>
  <cp:lastPrinted>2022-01-19T10:06:33Z</cp:lastPrinted>
  <dcterms:created xsi:type="dcterms:W3CDTF">2022-01-19T06:10:59Z</dcterms:created>
  <dcterms:modified xsi:type="dcterms:W3CDTF">2022-02-21T12:53:39Z</dcterms:modified>
</cp:coreProperties>
</file>