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344" r:id="rId4"/>
    <p:sldId id="347" r:id="rId5"/>
    <p:sldId id="348" r:id="rId6"/>
    <p:sldId id="349" r:id="rId7"/>
    <p:sldId id="327" r:id="rId8"/>
    <p:sldId id="336" r:id="rId9"/>
    <p:sldId id="332" r:id="rId10"/>
    <p:sldId id="337" r:id="rId11"/>
    <p:sldId id="338" r:id="rId12"/>
    <p:sldId id="350" r:id="rId13"/>
    <p:sldId id="339" r:id="rId14"/>
    <p:sldId id="345" r:id="rId15"/>
    <p:sldId id="258" r:id="rId16"/>
    <p:sldId id="351" r:id="rId17"/>
    <p:sldId id="346" r:id="rId18"/>
    <p:sldId id="35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430" autoAdjust="0"/>
  </p:normalViewPr>
  <p:slideViewPr>
    <p:cSldViewPr snapToGrid="0">
      <p:cViewPr varScale="1">
        <p:scale>
          <a:sx n="76" d="100"/>
          <a:sy n="76" d="100"/>
        </p:scale>
        <p:origin x="8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27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A80AE-E9AE-4FCC-962D-636902A50C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08D55F-CACC-4FC3-858E-96AE9FB13820}">
      <dgm:prSet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Εφοδιαστική αλυσίδα –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Catering (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Κερκυρας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/ 1 Άτομο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B010-319F-4494-9A0C-A027D13D80B8}" type="parTrans" cxnId="{43CD9041-26BE-4408-9437-F8A27578BD29}">
      <dgm:prSet/>
      <dgm:spPr/>
      <dgm:t>
        <a:bodyPr/>
        <a:lstStyle/>
        <a:p>
          <a:endParaRPr lang="en-US"/>
        </a:p>
      </dgm:t>
    </dgm:pt>
    <dgm:pt modelId="{6A259344-D515-4822-90B2-95F1F87E20B7}" type="sibTrans" cxnId="{43CD9041-26BE-4408-9437-F8A27578BD29}">
      <dgm:prSet/>
      <dgm:spPr/>
      <dgm:t>
        <a:bodyPr/>
        <a:lstStyle/>
        <a:p>
          <a:endParaRPr lang="en-US"/>
        </a:p>
      </dgm:t>
    </dgm:pt>
    <dgm:pt modelId="{AC9B821A-0875-4213-B663-CEB1C4D98B6C}">
      <dgm:prSet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Συνεργείο Καθαριότητας (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Άρτας - Πρέβεζας) / 1 Άτομο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6427F-E6CC-4F5A-BF3E-BB8377F6FC59}" type="parTrans" cxnId="{78D4F4E4-B0F2-4030-BDA7-F1A78A89731D}">
      <dgm:prSet/>
      <dgm:spPr/>
      <dgm:t>
        <a:bodyPr/>
        <a:lstStyle/>
        <a:p>
          <a:endParaRPr lang="en-US"/>
        </a:p>
      </dgm:t>
    </dgm:pt>
    <dgm:pt modelId="{F9777C28-B99D-4ABB-A429-296BF5922556}" type="sibTrans" cxnId="{78D4F4E4-B0F2-4030-BDA7-F1A78A89731D}">
      <dgm:prSet/>
      <dgm:spPr/>
      <dgm:t>
        <a:bodyPr/>
        <a:lstStyle/>
        <a:p>
          <a:endParaRPr lang="en-US"/>
        </a:p>
      </dgm:t>
    </dgm:pt>
    <dgm:pt modelId="{75C45A0E-87D2-4CEB-A86D-A2F55F3EDA1B}">
      <dgm:prSet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Κυλικείο (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Δυτ.Θεσσαλονίκης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/ 3 Άτομα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C772A-3A31-4AFE-86BF-E90436D28799}" type="parTrans" cxnId="{62ED0FFF-0552-4B35-A2F1-31FBED5F09B4}">
      <dgm:prSet/>
      <dgm:spPr/>
      <dgm:t>
        <a:bodyPr/>
        <a:lstStyle/>
        <a:p>
          <a:endParaRPr lang="el-GR"/>
        </a:p>
      </dgm:t>
    </dgm:pt>
    <dgm:pt modelId="{4E862DB0-4A61-40A1-82BF-42C05907F8BA}" type="sibTrans" cxnId="{62ED0FFF-0552-4B35-A2F1-31FBED5F09B4}">
      <dgm:prSet/>
      <dgm:spPr/>
      <dgm:t>
        <a:bodyPr/>
        <a:lstStyle/>
        <a:p>
          <a:endParaRPr lang="el-GR"/>
        </a:p>
      </dgm:t>
    </dgm:pt>
    <dgm:pt modelId="{B8AFC107-A867-4996-A0EA-ADA2F9FC2FE2}">
      <dgm:prSet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Συνεργείο Καθαριότητας (</a:t>
          </a:r>
          <a:r>
            <a:rPr lang="el-G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Φωκίδας) / 1 Άτομο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55FECB-CBC7-4CE5-98C9-00D62AA6286A}" type="parTrans" cxnId="{B49FAC99-F375-464C-89C0-AA2EB002B8AE}">
      <dgm:prSet/>
      <dgm:spPr/>
      <dgm:t>
        <a:bodyPr/>
        <a:lstStyle/>
        <a:p>
          <a:endParaRPr lang="el-GR"/>
        </a:p>
      </dgm:t>
    </dgm:pt>
    <dgm:pt modelId="{781F5FC9-17A7-4C0E-8AD2-9C7ADCEADD63}" type="sibTrans" cxnId="{B49FAC99-F375-464C-89C0-AA2EB002B8AE}">
      <dgm:prSet/>
      <dgm:spPr/>
      <dgm:t>
        <a:bodyPr/>
        <a:lstStyle/>
        <a:p>
          <a:endParaRPr lang="el-GR"/>
        </a:p>
      </dgm:t>
    </dgm:pt>
    <dgm:pt modelId="{EC7FF557-726D-449F-A7AD-A94A2B3410B0}" type="pres">
      <dgm:prSet presAssocID="{5C2A80AE-E9AE-4FCC-962D-636902A50C71}" presName="linear" presStyleCnt="0">
        <dgm:presLayoutVars>
          <dgm:animLvl val="lvl"/>
          <dgm:resizeHandles val="exact"/>
        </dgm:presLayoutVars>
      </dgm:prSet>
      <dgm:spPr/>
    </dgm:pt>
    <dgm:pt modelId="{371D81E7-F389-4E24-878A-5C82ED2884EE}" type="pres">
      <dgm:prSet presAssocID="{F308D55F-CACC-4FC3-858E-96AE9FB13820}" presName="parentText" presStyleLbl="node1" presStyleIdx="0" presStyleCnt="4" custScaleY="172089">
        <dgm:presLayoutVars>
          <dgm:chMax val="0"/>
          <dgm:bulletEnabled val="1"/>
        </dgm:presLayoutVars>
      </dgm:prSet>
      <dgm:spPr/>
    </dgm:pt>
    <dgm:pt modelId="{640CA7B5-AB53-4BDB-9AF2-5707CF8AB4C7}" type="pres">
      <dgm:prSet presAssocID="{6A259344-D515-4822-90B2-95F1F87E20B7}" presName="spacer" presStyleCnt="0"/>
      <dgm:spPr/>
    </dgm:pt>
    <dgm:pt modelId="{91FA2EEB-FAF4-4797-B73B-32910B5ED203}" type="pres">
      <dgm:prSet presAssocID="{75C45A0E-87D2-4CEB-A86D-A2F55F3EDA1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2667E77-1DF5-4EAA-9351-86BFE7866D62}" type="pres">
      <dgm:prSet presAssocID="{4E862DB0-4A61-40A1-82BF-42C05907F8BA}" presName="spacer" presStyleCnt="0"/>
      <dgm:spPr/>
    </dgm:pt>
    <dgm:pt modelId="{E49B073A-CA3C-4A5D-A314-F7CF9B7B98FD}" type="pres">
      <dgm:prSet presAssocID="{B8AFC107-A867-4996-A0EA-ADA2F9FC2F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AF1D59A-A009-498D-BD97-B696DC78618C}" type="pres">
      <dgm:prSet presAssocID="{781F5FC9-17A7-4C0E-8AD2-9C7ADCEADD63}" presName="spacer" presStyleCnt="0"/>
      <dgm:spPr/>
    </dgm:pt>
    <dgm:pt modelId="{CC130E49-2C4B-4BA7-8771-0DCDF9D38C89}" type="pres">
      <dgm:prSet presAssocID="{AC9B821A-0875-4213-B663-CEB1C4D98B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E17424-81F5-4C00-BE15-7F6CEF770A8F}" type="presOf" srcId="{B8AFC107-A867-4996-A0EA-ADA2F9FC2FE2}" destId="{E49B073A-CA3C-4A5D-A314-F7CF9B7B98FD}" srcOrd="0" destOrd="0" presId="urn:microsoft.com/office/officeart/2005/8/layout/vList2"/>
    <dgm:cxn modelId="{43CD9041-26BE-4408-9437-F8A27578BD29}" srcId="{5C2A80AE-E9AE-4FCC-962D-636902A50C71}" destId="{F308D55F-CACC-4FC3-858E-96AE9FB13820}" srcOrd="0" destOrd="0" parTransId="{8B90B010-319F-4494-9A0C-A027D13D80B8}" sibTransId="{6A259344-D515-4822-90B2-95F1F87E20B7}"/>
    <dgm:cxn modelId="{7D3E7694-C199-4F9F-AA5B-BC53DC77151B}" type="presOf" srcId="{F308D55F-CACC-4FC3-858E-96AE9FB13820}" destId="{371D81E7-F389-4E24-878A-5C82ED2884EE}" srcOrd="0" destOrd="0" presId="urn:microsoft.com/office/officeart/2005/8/layout/vList2"/>
    <dgm:cxn modelId="{B49FAC99-F375-464C-89C0-AA2EB002B8AE}" srcId="{5C2A80AE-E9AE-4FCC-962D-636902A50C71}" destId="{B8AFC107-A867-4996-A0EA-ADA2F9FC2FE2}" srcOrd="2" destOrd="0" parTransId="{6555FECB-CBC7-4CE5-98C9-00D62AA6286A}" sibTransId="{781F5FC9-17A7-4C0E-8AD2-9C7ADCEADD63}"/>
    <dgm:cxn modelId="{FD4D06D3-DDA4-488D-A284-4ACA40135ACB}" type="presOf" srcId="{AC9B821A-0875-4213-B663-CEB1C4D98B6C}" destId="{CC130E49-2C4B-4BA7-8771-0DCDF9D38C89}" srcOrd="0" destOrd="0" presId="urn:microsoft.com/office/officeart/2005/8/layout/vList2"/>
    <dgm:cxn modelId="{78D4F4E4-B0F2-4030-BDA7-F1A78A89731D}" srcId="{5C2A80AE-E9AE-4FCC-962D-636902A50C71}" destId="{AC9B821A-0875-4213-B663-CEB1C4D98B6C}" srcOrd="3" destOrd="0" parTransId="{6676427F-E6CC-4F5A-BF3E-BB8377F6FC59}" sibTransId="{F9777C28-B99D-4ABB-A429-296BF5922556}"/>
    <dgm:cxn modelId="{CC677BEC-D433-47BF-98FF-873AF77C9310}" type="presOf" srcId="{5C2A80AE-E9AE-4FCC-962D-636902A50C71}" destId="{EC7FF557-726D-449F-A7AD-A94A2B3410B0}" srcOrd="0" destOrd="0" presId="urn:microsoft.com/office/officeart/2005/8/layout/vList2"/>
    <dgm:cxn modelId="{4A773FFE-7921-4374-A021-A24A9562BE03}" type="presOf" srcId="{75C45A0E-87D2-4CEB-A86D-A2F55F3EDA1B}" destId="{91FA2EEB-FAF4-4797-B73B-32910B5ED203}" srcOrd="0" destOrd="0" presId="urn:microsoft.com/office/officeart/2005/8/layout/vList2"/>
    <dgm:cxn modelId="{62ED0FFF-0552-4B35-A2F1-31FBED5F09B4}" srcId="{5C2A80AE-E9AE-4FCC-962D-636902A50C71}" destId="{75C45A0E-87D2-4CEB-A86D-A2F55F3EDA1B}" srcOrd="1" destOrd="0" parTransId="{205C772A-3A31-4AFE-86BF-E90436D28799}" sibTransId="{4E862DB0-4A61-40A1-82BF-42C05907F8BA}"/>
    <dgm:cxn modelId="{84D7D7A3-ACC5-4A63-ADF3-007D7F84C3BD}" type="presParOf" srcId="{EC7FF557-726D-449F-A7AD-A94A2B3410B0}" destId="{371D81E7-F389-4E24-878A-5C82ED2884EE}" srcOrd="0" destOrd="0" presId="urn:microsoft.com/office/officeart/2005/8/layout/vList2"/>
    <dgm:cxn modelId="{4397A6B0-E455-4A48-A525-B5E3F4B33149}" type="presParOf" srcId="{EC7FF557-726D-449F-A7AD-A94A2B3410B0}" destId="{640CA7B5-AB53-4BDB-9AF2-5707CF8AB4C7}" srcOrd="1" destOrd="0" presId="urn:microsoft.com/office/officeart/2005/8/layout/vList2"/>
    <dgm:cxn modelId="{249408DB-8F47-4A35-8625-E17AF1BA8B39}" type="presParOf" srcId="{EC7FF557-726D-449F-A7AD-A94A2B3410B0}" destId="{91FA2EEB-FAF4-4797-B73B-32910B5ED203}" srcOrd="2" destOrd="0" presId="urn:microsoft.com/office/officeart/2005/8/layout/vList2"/>
    <dgm:cxn modelId="{0CA50BCC-991D-40B0-9C70-98F383B1ADF7}" type="presParOf" srcId="{EC7FF557-726D-449F-A7AD-A94A2B3410B0}" destId="{62667E77-1DF5-4EAA-9351-86BFE7866D62}" srcOrd="3" destOrd="0" presId="urn:microsoft.com/office/officeart/2005/8/layout/vList2"/>
    <dgm:cxn modelId="{2B19DDC1-CC4A-4346-B035-19B2144CA279}" type="presParOf" srcId="{EC7FF557-726D-449F-A7AD-A94A2B3410B0}" destId="{E49B073A-CA3C-4A5D-A314-F7CF9B7B98FD}" srcOrd="4" destOrd="0" presId="urn:microsoft.com/office/officeart/2005/8/layout/vList2"/>
    <dgm:cxn modelId="{7E2D0F3B-8C77-4468-8C7C-53E0D3B70767}" type="presParOf" srcId="{EC7FF557-726D-449F-A7AD-A94A2B3410B0}" destId="{9AF1D59A-A009-498D-BD97-B696DC78618C}" srcOrd="5" destOrd="0" presId="urn:microsoft.com/office/officeart/2005/8/layout/vList2"/>
    <dgm:cxn modelId="{D2765B18-B451-4F4F-86F0-4DB0E1BF2149}" type="presParOf" srcId="{EC7FF557-726D-449F-A7AD-A94A2B3410B0}" destId="{CC130E49-2C4B-4BA7-8771-0DCDF9D38C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D81E7-F389-4E24-878A-5C82ED2884EE}">
      <dsp:nvSpPr>
        <dsp:cNvPr id="0" name=""/>
        <dsp:cNvSpPr/>
      </dsp:nvSpPr>
      <dsp:spPr>
        <a:xfrm>
          <a:off x="0" y="27824"/>
          <a:ext cx="6793158" cy="1985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Εφοδιαστική αλυσίδα – </a:t>
          </a:r>
          <a:r>
            <a:rPr lang="en-US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Catering (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Κερκυρας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/ 1 Άτομο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12" y="124736"/>
        <a:ext cx="6599334" cy="1791429"/>
      </dsp:txXfrm>
    </dsp:sp>
    <dsp:sp modelId="{91FA2EEB-FAF4-4797-B73B-32910B5ED203}">
      <dsp:nvSpPr>
        <dsp:cNvPr id="0" name=""/>
        <dsp:cNvSpPr/>
      </dsp:nvSpPr>
      <dsp:spPr>
        <a:xfrm>
          <a:off x="0" y="2096597"/>
          <a:ext cx="6793158" cy="1153620"/>
        </a:xfrm>
        <a:prstGeom prst="roundRect">
          <a:avLst/>
        </a:prstGeom>
        <a:solidFill>
          <a:schemeClr val="accent2">
            <a:hueOff val="915447"/>
            <a:satOff val="-16269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Κυλικείο (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Δυτ.Θεσσαλονίκης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/ 3 Άτομα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15" y="2152912"/>
        <a:ext cx="6680528" cy="1040990"/>
      </dsp:txXfrm>
    </dsp:sp>
    <dsp:sp modelId="{E49B073A-CA3C-4A5D-A314-F7CF9B7B98FD}">
      <dsp:nvSpPr>
        <dsp:cNvPr id="0" name=""/>
        <dsp:cNvSpPr/>
      </dsp:nvSpPr>
      <dsp:spPr>
        <a:xfrm>
          <a:off x="0" y="3333737"/>
          <a:ext cx="6793158" cy="1153620"/>
        </a:xfrm>
        <a:prstGeom prst="roundRect">
          <a:avLst/>
        </a:prstGeom>
        <a:solidFill>
          <a:schemeClr val="accent2">
            <a:hueOff val="1830893"/>
            <a:satOff val="-32539"/>
            <a:lumOff val="1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Συνεργείο Καθαριότητας (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Φωκίδας) / 1 Άτομο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15" y="3390052"/>
        <a:ext cx="6680528" cy="1040990"/>
      </dsp:txXfrm>
    </dsp:sp>
    <dsp:sp modelId="{CC130E49-2C4B-4BA7-8771-0DCDF9D38C89}">
      <dsp:nvSpPr>
        <dsp:cNvPr id="0" name=""/>
        <dsp:cNvSpPr/>
      </dsp:nvSpPr>
      <dsp:spPr>
        <a:xfrm>
          <a:off x="0" y="4570877"/>
          <a:ext cx="6793158" cy="115362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Συνεργείο Καθαριότητας (</a:t>
          </a:r>
          <a:r>
            <a:rPr lang="el-GR" sz="2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ΚοιΣΠΕ</a:t>
          </a:r>
          <a:r>
            <a:rPr lang="el-GR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Άρτας - Πρέβεζας) / 1 Άτομο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315" y="4627192"/>
        <a:ext cx="6680528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03E90B-9A1D-44B0-8329-FF32233973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FB8C2-C2BF-4865-A577-BEAD09C6F8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57382-C0BE-4ECA-825B-28DFF3D5048C}" type="datetimeFigureOut">
              <a:rPr lang="en-GB" smtClean="0"/>
              <a:pPr/>
              <a:t>22/06/2022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9E050-1E8B-4E5E-9C98-87868F982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88185-8398-4FEB-99A2-5B93C4314E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87D6C-EA08-4F1C-97EC-717D1C82B2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2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E9E6A-19F5-4F5B-AC54-DD2BEEF4F112}" type="datetimeFigureOut">
              <a:rPr lang="en-GB" smtClean="0"/>
              <a:pPr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E57A4-6C00-427E-B7C1-1FE0D1765C2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40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0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81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E57A4-6C00-427E-B7C1-1FE0D1765C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E57A4-6C00-427E-B7C1-1FE0D1765C2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49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5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51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738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56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3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2E57A4-6C00-427E-B7C1-1FE0D1765C2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1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E29851C-A70D-49CD-8CA0-55513AB60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457" y="98323"/>
            <a:ext cx="1711220" cy="866369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2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fneos@kpechios.org" TargetMode="External"/><Relationship Id="rId2" Type="http://schemas.openxmlformats.org/officeDocument/2006/relationships/hyperlink" Target="mailto:info@autismap.g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85DB5-E66F-4DE2-B65C-C3409A0C7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334" y="1188720"/>
            <a:ext cx="7535506" cy="311912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l-GR" sz="2200" b="1" u="sng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2200" b="1" u="sng" cap="non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200" b="1" u="sng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r>
              <a:rPr lang="el-GR" sz="2200" b="1" u="sng" cap="none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ο</a:t>
            </a:r>
            <a:r>
              <a:rPr lang="el-GR" sz="2200" b="1" u="sng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ΠΑΝΕΛΛΗΝΙΟ ΣΥΝΕΔΡΙΟ ΓΙΑ ΤΗΝ ΚΟΙΝΩΝΙΚΗ ΕΠΙΧΕΙΡΗΜΑΤΙΚΟΤΗΤΑ ΣΤΗΝ ΥΓΕΙΑ </a:t>
            </a:r>
            <a:br>
              <a:rPr lang="el-GR" sz="2200" b="1" u="sng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200" b="1" u="sng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ΑΘΗΝΑ 17-18/6/22</a:t>
            </a:r>
            <a:br>
              <a:rPr lang="el-GR" sz="22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el-GR" sz="28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Υποστηριζομενη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εργασια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για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Ατομα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με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αυτισΜΟ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στα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πλαΙσια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της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κοινωνιΚΗς</a:t>
            </a:r>
            <a:r>
              <a:rPr lang="el-G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επιχειρηματικΟτητασ</a:t>
            </a:r>
            <a: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b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br>
              <a:rPr lang="el-G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l-GR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Χ.Σιφναιοσ</a:t>
            </a:r>
            <a:r>
              <a:rPr lang="el-GR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Ν </a:t>
            </a:r>
            <a:r>
              <a:rPr lang="el-GR" sz="2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μαυροειδη</a:t>
            </a:r>
            <a:br>
              <a:rPr 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F7F00-B4ED-4862-B4A7-0CB0F2B25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767" y="4612640"/>
            <a:ext cx="5501433" cy="1625600"/>
          </a:xfrm>
        </p:spPr>
        <p:txBody>
          <a:bodyPr>
            <a:noAutofit/>
          </a:bodyPr>
          <a:lstStyle/>
          <a:p>
            <a:pPr algn="l"/>
            <a:r>
              <a:rPr lang="el-GR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Νικολέττα</a:t>
            </a:r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Μαυροειδή</a:t>
            </a:r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MD, MPH, </a:t>
            </a:r>
            <a:r>
              <a:rPr lang="en-US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Παθολόγος, Επιδημιολόγος,</a:t>
            </a:r>
          </a:p>
          <a:p>
            <a:pPr algn="l"/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Τμήμα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Επιστημονικής Τεκμηρίωσης και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Εκπαίδευσης</a:t>
            </a:r>
            <a:r>
              <a:rPr lang="el-G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Κέντρο Παιδιού και Εφήβου</a:t>
            </a:r>
            <a:endParaRPr lang="en-GB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C0B0B23-1FFC-417B-919E-AC31CC1EE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" t="16048" r="6945" b="27071"/>
          <a:stretch/>
        </p:blipFill>
        <p:spPr>
          <a:xfrm>
            <a:off x="0" y="67375"/>
            <a:ext cx="1902304" cy="8509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985CCB4-2D0D-4206-A8E5-DAFB5C53B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745" y="72632"/>
            <a:ext cx="2168419" cy="12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6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Δυσκολίες των ατόμων με ΔΑΦ στο χώρο εργασίας</a:t>
            </a:r>
            <a:r>
              <a:rPr lang="en-US" sz="3600" b="1" cap="none" dirty="0">
                <a:solidFill>
                  <a:srgbClr val="C00000"/>
                </a:solidFill>
              </a:rPr>
              <a:t> </a:t>
            </a:r>
            <a:r>
              <a:rPr lang="el-GR" sz="3600" b="1" cap="none" dirty="0">
                <a:solidFill>
                  <a:srgbClr val="C00000"/>
                </a:solidFill>
              </a:rPr>
              <a:t>1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Προβλήματα επικοινωνίας με τους άλλους - Δυσκολία στην κατανόηση οδηγιών για υλοποίηση μιας εργασίας ή στην έκφραση της ανάγκης για βοήθεια σε κάποιο πρόβλημα.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μη κοινωνικά αποδεκτές συμπεριφορές– Δυσκολία στην  κατανόησης κοινωνικών κανόνων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Δυσκολία στην αναγνώριση των προθέσεων του άλλου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Δυσκολία προσαρμογής  στις αλλαγές περιβάλλοντος, προσώπων και γενικότερα συνθηκών – Η αλλαγή της ρουτίνας (χώρος/πλαίσιο εργασίας) μπορεί να προκαλέσει αυξημένο άγχος.  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Ενδεχομένως , Δυσκολία για αυτόνομη εργασία – Αναγκαία η συχνή επίβλεψη της εργασίας από κάποιον άλλον</a:t>
            </a:r>
            <a:r>
              <a:rPr lang="el-GR" dirty="0">
                <a:solidFill>
                  <a:srgbClr val="002060"/>
                </a:solidFill>
              </a:rPr>
              <a:t>.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313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Δυσκολίες των ατόμων με αυτισμό στο χώρο εργασίας 2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Ζητήματα αισθητηριακής επεξεργασίας- Όταν τα άτομα με αυτισμό εργάζονται σε μέρη με έντονη κίνηση, υψηλό επίπεδο θορύβου </a:t>
            </a:r>
            <a:r>
              <a:rPr lang="el-G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κλπ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είναι πολύ πιθανό να παρουσιάσουν αισθητηριακή υπερδιέγερση. 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Εμμονές και στερεοτυπίες – Τα άτομα με αυτισμό εμφανίζουν επαναλαμβανόμενες κινήσεις , συμπεριφορές ή ενδιαφέροντα. Χαμηλή ανοχή του εργασιακού περιβάλλοντος σε ανάλογες εκδηλώσεις  μπορεί να δημιουργήσει προβλήματα απομόνωσης και μη αποδοχής. 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4171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110" y="243567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/>
              <a:t>Κρίσιμοι παράγοντες για επιτυχημένη επαγγελματική αποκατάσταση των ατόμων με ΔΑΦ 1</a:t>
            </a:r>
            <a:endParaRPr lang="en-GB" sz="3600" b="1" cap="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3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Εκπαίδευση στις κοινωνικές δεξιότητες.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Αξιολόγηση του υποψηφίου εργαζόμενου , σε σχέση με τις επιθυμίες του, τις ανάγκες , τις δεξιότητες του και τις ανάγκες και προϋποθέσεις της συγκεκριμένης θέσης. 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Προετοιμασία του υποψήφιου εργαζόμενου για τη συγκεκριμένη θέση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Προετοιμασία του αντίστοιχου εργασιακού περιβάλλοντος.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Εξοικείωση με τις δυσκολίες, ανάπτυξη προσαρμοστικών μηχανισμών, διαδικασίες διαχείρισης κρίσεων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8578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/>
              <a:t> Παράγοντες για επιτυχημένη επαγγελματική αποκατάσταση των ατόμων με ΔΑΦ 2</a:t>
            </a:r>
            <a:endParaRPr lang="en-GB" sz="3600" b="1" cap="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Διαμόρφωση ειδικών συνθηκών στο χώρο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εργασίας:σταθερότητα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στην ομάδα και στις απαιτήσεις για την εκτέλεση των εργασιών,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προβλεψιμότητα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και προετοιμασία για τυχόν  αλλαγές.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Οπτικοποίηση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του υλικού και χρήση ημερήσιων προγραμμάτων.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Διαρκής υποστήριξη του ατόμου στο χώρο εργασίας-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coach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Συνεργασία των θεραπευτών- εκπαιδευτών με τους εργοδότες- εργασιακό πλαίσιο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Ανατροφοδότηση για την πορεία του εργαζόμενου μέσω της ανταλλαγής πληροφοριών μεταξύ των εκπαιδευτών . 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Κατανόηση και αποδοχή από το εργασιακό περιβάλλον. 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731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/>
              <a:t>Εργασιακή απασχόληση ατόμων με ΔΑΦ σε </a:t>
            </a:r>
            <a:r>
              <a:rPr lang="el-GR" sz="3600" b="1" cap="none" dirty="0" err="1"/>
              <a:t>ΚοιΣΠΕ</a:t>
            </a:r>
            <a:r>
              <a:rPr lang="el-GR" sz="3600" b="1" cap="none" dirty="0"/>
              <a:t> – Στοιχεία και προοπτικές</a:t>
            </a:r>
            <a:endParaRPr lang="en-GB" sz="3600" b="1" cap="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spcAft>
                <a:spcPts val="1200"/>
              </a:spcAft>
              <a:buSzPct val="100000"/>
              <a:buNone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Πρόγραμμα: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«Ενίσχυση της εργασιακής απασχόλησης των ατόμων με ΔΑΦ» από το Τμήμα Επιστημονικής Τεκμηρίωσης και Εκπαίδευσης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SzPct val="100000"/>
              <a:buNone/>
            </a:pP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Μάϊος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– Ιούνιος 2021 τηλεφωνικές επαφές με το σύνολο των 29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ΚοιΣΠΕ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σε πανελλαδικό επίπεδο.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ΚοιΣΠΕ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απασχολούν ως εργατικό δυναμικό από 1 έως 3 άτομα με αυτισμό  (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Δυτ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 Θεσσαλονίκης, Κέρκυρας, Φωκίδας, Άρτας-Πρέβεζας)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11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ΚοιΣΠΕ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εκδήλωσαν ενδιαφέρον να απασχολήσουν άτομα με αυτισμό είτε στο εγγύς μέλλον είτε πιο μακροπρόθεσμα. 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521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3107D-46A9-4876-9110-159C0BA7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22106"/>
            <a:ext cx="3401568" cy="2254791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ΔΡΑΣΤΗΡΙΟΤΗΤεσ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απασχολησησ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ατομων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δαφ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στουσ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Κοισπε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Μαιοσ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sz="2600" b="1" dirty="0" err="1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ιουνιοσ</a:t>
            </a:r>
            <a:r>
              <a:rPr lang="el-GR" sz="2600" b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endParaRPr lang="en-GB" sz="2600" b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6BD18ED-7008-5745-5BBB-22E99DEA6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612770"/>
              </p:ext>
            </p:extLst>
          </p:nvPr>
        </p:nvGraphicFramePr>
        <p:xfrm>
          <a:off x="5243332" y="1101013"/>
          <a:ext cx="6793158" cy="575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184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23516" y="918972"/>
            <a:ext cx="7729728" cy="1188720"/>
          </a:xfrm>
        </p:spPr>
        <p:txBody>
          <a:bodyPr/>
          <a:lstStyle/>
          <a:p>
            <a:r>
              <a:rPr lang="el-GR" b="1" cap="none" dirty="0">
                <a:solidFill>
                  <a:srgbClr val="C00000"/>
                </a:solidFill>
              </a:rPr>
              <a:t>Εργασιακή απασχόληση ατόμων με αυτισμό σε </a:t>
            </a:r>
            <a:r>
              <a:rPr lang="el-GR" b="1" cap="none" dirty="0" err="1">
                <a:solidFill>
                  <a:srgbClr val="C00000"/>
                </a:solidFill>
              </a:rPr>
              <a:t>ΚοιΣΠΕ</a:t>
            </a:r>
            <a:r>
              <a:rPr lang="el-GR" b="1" cap="none" dirty="0">
                <a:solidFill>
                  <a:srgbClr val="C00000"/>
                </a:solidFill>
              </a:rPr>
              <a:t> – Προοπτικές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31136" y="2247900"/>
            <a:ext cx="7729728" cy="3492127"/>
          </a:xfrm>
        </p:spPr>
        <p:txBody>
          <a:bodyPr>
            <a:norm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Εκπαίδευση ανθρώπινου δυναμικού , όπου υπάρχει ενδιαφέρον</a:t>
            </a:r>
          </a:p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Ανάπτυξη διαδικασιών</a:t>
            </a:r>
          </a:p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Ανάπτυξη ψηφιακού οδηγού </a:t>
            </a:r>
          </a:p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Ανάπτυξη προγραμμάτων προετοιμασίας σε θεραπευτικά πλαίσια</a:t>
            </a:r>
          </a:p>
          <a:p>
            <a:r>
              <a:rPr lang="el-GR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Αναζήτηση χρηματοδότησης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cap="none" dirty="0"/>
              <a:t>Προτεινόμενη Βιβλιογραφία</a:t>
            </a:r>
            <a:endParaRPr lang="en-GB" sz="3600" b="1" cap="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" y="1695192"/>
            <a:ext cx="10209479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fontAlgn="base"/>
            <a:r>
              <a:rPr lang="en-US" b="1" dirty="0"/>
              <a:t>Hendricks, Dawn. (2010). Employment and adults with autism spectrum disorders: Challenges and strategies for success. Journal of Vocational Rehabilitation. </a:t>
            </a:r>
            <a:endParaRPr lang="el-GR" b="1" dirty="0"/>
          </a:p>
          <a:p>
            <a:pPr fontAlgn="base"/>
            <a:r>
              <a:rPr lang="en-US" b="1" dirty="0"/>
              <a:t>Burgess, Sloane &amp; </a:t>
            </a:r>
            <a:r>
              <a:rPr lang="en-US" b="1" dirty="0" err="1"/>
              <a:t>Cimera</a:t>
            </a:r>
            <a:r>
              <a:rPr lang="en-US" b="1" dirty="0"/>
              <a:t>, Robert. (2014). Employment Outcomes of Transition-Aged Adults With Autism Spectrum Disorders: A State of the States Report. American journal on intellectual and developmental disabilities. </a:t>
            </a:r>
            <a:endParaRPr lang="el-GR" b="1" dirty="0"/>
          </a:p>
          <a:p>
            <a:pPr fontAlgn="base"/>
            <a:r>
              <a:rPr lang="en-US" b="1" dirty="0"/>
              <a:t>Jacob, Andrew &amp; Scott, Melissa &amp; </a:t>
            </a:r>
            <a:r>
              <a:rPr lang="en-US" b="1" dirty="0" err="1"/>
              <a:t>Falkmer</a:t>
            </a:r>
            <a:r>
              <a:rPr lang="en-US" b="1" dirty="0"/>
              <a:t>, Marita &amp; </a:t>
            </a:r>
            <a:r>
              <a:rPr lang="en-US" b="1" dirty="0" err="1"/>
              <a:t>Falkmer</a:t>
            </a:r>
            <a:r>
              <a:rPr lang="en-US" b="1" dirty="0"/>
              <a:t>, </a:t>
            </a:r>
            <a:r>
              <a:rPr lang="en-US" b="1" dirty="0" err="1"/>
              <a:t>Torbjorn</a:t>
            </a:r>
            <a:r>
              <a:rPr lang="en-US" b="1" dirty="0"/>
              <a:t>. (2015). The Costs and Benefits of Employing an Adult with Autism Spectrum Disorder: A Systematic Review. </a:t>
            </a:r>
          </a:p>
          <a:p>
            <a:pPr fontAlgn="base"/>
            <a:r>
              <a:rPr lang="en-US" b="1" dirty="0" err="1"/>
              <a:t>Cimera</a:t>
            </a:r>
            <a:r>
              <a:rPr lang="en-US" b="1" dirty="0"/>
              <a:t>, Robert &amp; Cowan, Richard. (2009). The costs of services and employment outcomes achieved by adults with autism in the US. Autism </a:t>
            </a:r>
          </a:p>
          <a:p>
            <a:pPr fontAlgn="base"/>
            <a:r>
              <a:rPr lang="en-US" b="1" dirty="0" err="1"/>
              <a:t>Cimera</a:t>
            </a:r>
            <a:r>
              <a:rPr lang="en-US" b="1" dirty="0"/>
              <a:t>, Robert. (2009). The monetary benefits and costs of hiring supported employees: A pilot study. Journal of Vocational Rehabilitation. </a:t>
            </a:r>
            <a:endParaRPr lang="el-GR" b="1" dirty="0"/>
          </a:p>
          <a:p>
            <a:pPr fontAlgn="base"/>
            <a:r>
              <a:rPr lang="el-GR" b="1" dirty="0"/>
              <a:t>Σοφία Μαυροπούλου (</a:t>
            </a:r>
            <a:r>
              <a:rPr lang="el-GR" b="1" dirty="0" err="1"/>
              <a:t>επιμ</a:t>
            </a:r>
            <a:r>
              <a:rPr lang="el-GR" b="1" dirty="0"/>
              <a:t>) (2007). Η κοινωνική ένταξη σε σχολείο και η μετάβαση σε χώρο εργασίας για τα άτομα στο φάσμα του αυτισμού: Θεωρητικά ζητήματα και εκπαιδευτικές παρεμβάσεις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600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Υποστηριζομενη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εργασια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για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Ατομα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με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αυτισΜΟ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στα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πλαΙσια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της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κοινωνιΚΗς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l-G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επιχειρηματικΟτητασ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”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l-GR" sz="4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Ευχαριστώ για την προσοχή σας!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Autismap.gr</a:t>
            </a:r>
          </a:p>
          <a:p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2"/>
              </a:rPr>
              <a:t>info@autismap.gr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hlinkClick r:id="rId3"/>
              </a:rPr>
              <a:t>sifneos@kpechios.org</a:t>
            </a:r>
            <a:endParaRPr lang="en-US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n.mavroidi@kpechios.gr</a:t>
            </a:r>
            <a:endParaRPr lang="el-GR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2"/>
            <a:ext cx="8817429" cy="86059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Κέντρο Παιδιού και Εφήβου-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9" y="132943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Αστική μη κερδοσκοπική εταιρεία</a:t>
            </a:r>
            <a:endParaRPr lang="en-US" alt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Ιδρύθηκε το Μάρτιο του </a:t>
            </a:r>
            <a:r>
              <a:rPr lang="en-US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1996 </a:t>
            </a: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ως εξέλιξη του Διαγνωστικού και Συμβουλευτικού Κέντρου</a:t>
            </a:r>
            <a:r>
              <a:rPr lang="en-US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“Horizon” </a:t>
            </a: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στη Χίο</a:t>
            </a:r>
            <a:endParaRPr lang="en-US" alt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Υπηρεσίες Ψυχικής Υγείας με βάση τις αρχές της κοινοτικής ψυχιατρικής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Ειδικά πιστοποιημένος φορέας κοινωνικής φροντίδας</a:t>
            </a:r>
            <a:r>
              <a:rPr lang="en-US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</a:p>
          <a:p>
            <a:pPr marL="352425" indent="-352425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στο Εθνικό Μητρώο μη κερδοσκοπικών οργανισμών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στον τομέα της διεθνούς προστασίας μετανάστευσης και κοινωνικού αποκλεισμού</a:t>
            </a:r>
          </a:p>
          <a:p>
            <a:pPr marL="352425" indent="-352425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Έδρα στη Χίο – 3 κλινικές δομές και Υποκατάστημα στην Αθήνα- 2 κλινικές και ΤΕΤΕ.</a:t>
            </a:r>
          </a:p>
          <a:p>
            <a:pPr marL="352425" indent="-352425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9.500 εξυπηρετούμενοι, &gt;1000 εκπαιδευόμενοι</a:t>
            </a:r>
          </a:p>
          <a:p>
            <a:pPr marL="352425" indent="-352425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el-GR" alt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CE0C906-E512-BC5A-507F-694D7BA5F53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946" y="5612400"/>
            <a:ext cx="8553123" cy="12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Τμήμα Επιστημονικής Τεκμηρίωσης και Εκπαίδευσης 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851948"/>
            <a:ext cx="11634919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Ιδρύθηκε το 2014 και εδρεύει στο Περιστέρι Αττικής. </a:t>
            </a:r>
            <a:endParaRPr lang="el-GR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400050" algn="just">
              <a:buFont typeface="+mj-lt"/>
              <a:buAutoNum type="romanUcPeriod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και υλοποίηση εκπαιδευτικών προγραμμάτων</a:t>
            </a:r>
          </a:p>
          <a:p>
            <a:pPr marL="628650" lvl="1" indent="-400050" algn="just">
              <a:buFont typeface="+mj-lt"/>
              <a:buAutoNum type="romanUcPeriod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υποστήριξη, προαγωγή και συντονισμός της ερευνητικής δραστηριότητας</a:t>
            </a:r>
          </a:p>
          <a:p>
            <a:pPr marL="628650" lvl="1" indent="-400050" algn="just">
              <a:buFont typeface="+mj-lt"/>
              <a:buAutoNum type="romanUcPeriod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Σχεδιασμός και υλοποίηση προγραμμάτων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Βελτίωση ποιότητας  παρεχόμενων υπηρεσιών ΨΥ εκπαίδευσης και κοινωνικής φροντίδας </a:t>
            </a:r>
          </a:p>
          <a:p>
            <a:pPr lvl="0">
              <a:buFont typeface="Wingdings" pitchFamily="2" charset="2"/>
              <a:buChar char="Ø"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Προαγωγή κοινωνικής ένταξης ατόμων με Ψ διαταραχές-  Βελτίωση ποιότητα ζωής .</a:t>
            </a:r>
          </a:p>
          <a:p>
            <a:pPr lvl="0"/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Ικανοποίηση </a:t>
            </a:r>
            <a:r>
              <a:rPr lang="el-G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λητών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υπηρεσιών ΨΥ, εργασιακή ικανοποίηση και επαγγελματική εξουθένωση εργαζόμενων ΨΥ, διαθέσιμοι πόροι για τις ΔΑΦ στην Ελλάδα, αποτελεσματικότητα θεραπευτικών παρεμβάσεων.</a:t>
            </a:r>
          </a:p>
          <a:p>
            <a:pPr lvl="0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Erasmus+ Integrative Parentis’ Autism Training,  ACF Grow4autism, autismap.gr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25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Τίτλος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3" name="Θέση περιεχομένου 4" descr="Θέση περιεχομένου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897" y="63304"/>
            <a:ext cx="11217814" cy="6731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utismap.gr: Οδηγός για τον αυτισμό στην Ελλάδα"/>
          <p:cNvSpPr txBox="1">
            <a:spLocks noGrp="1"/>
          </p:cNvSpPr>
          <p:nvPr>
            <p:ph type="title"/>
          </p:nvPr>
        </p:nvSpPr>
        <p:spPr>
          <a:xfrm>
            <a:off x="838200" y="327025"/>
            <a:ext cx="10515600" cy="136228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just" defTabSz="365760">
              <a:spcBef>
                <a:spcPts val="400"/>
              </a:spcBef>
              <a:defRPr sz="960">
                <a:solidFill>
                  <a:srgbClr val="01199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2560" b="1" dirty="0">
                <a:solidFill>
                  <a:srgbClr val="002060"/>
                </a:solidFill>
              </a:rPr>
              <a:t>Autismap.gr: </a:t>
            </a:r>
            <a:r>
              <a:rPr sz="2560" b="1" dirty="0" err="1">
                <a:solidFill>
                  <a:srgbClr val="002060"/>
                </a:solidFill>
              </a:rPr>
              <a:t>Οδη</a:t>
            </a:r>
            <a:r>
              <a:rPr lang="el-GR" sz="2560" b="1" dirty="0">
                <a:solidFill>
                  <a:srgbClr val="002060"/>
                </a:solidFill>
              </a:rPr>
              <a:t>ΓΟΣ </a:t>
            </a:r>
            <a:r>
              <a:rPr sz="2560" b="1" dirty="0" err="1">
                <a:solidFill>
                  <a:srgbClr val="002060"/>
                </a:solidFill>
              </a:rPr>
              <a:t>για</a:t>
            </a:r>
            <a:r>
              <a:rPr sz="2560" b="1" dirty="0">
                <a:solidFill>
                  <a:srgbClr val="002060"/>
                </a:solidFill>
              </a:rPr>
              <a:t> </a:t>
            </a:r>
            <a:r>
              <a:rPr sz="2560" b="1" dirty="0" err="1">
                <a:solidFill>
                  <a:srgbClr val="002060"/>
                </a:solidFill>
              </a:rPr>
              <a:t>τον</a:t>
            </a:r>
            <a:r>
              <a:rPr sz="2560" b="1" dirty="0">
                <a:solidFill>
                  <a:srgbClr val="002060"/>
                </a:solidFill>
              </a:rPr>
              <a:t> </a:t>
            </a:r>
            <a:r>
              <a:rPr sz="2560" b="1" dirty="0" err="1">
                <a:solidFill>
                  <a:srgbClr val="002060"/>
                </a:solidFill>
              </a:rPr>
              <a:t>αυτισμό</a:t>
            </a:r>
            <a:r>
              <a:rPr sz="2560" b="1" dirty="0">
                <a:solidFill>
                  <a:srgbClr val="002060"/>
                </a:solidFill>
              </a:rPr>
              <a:t> </a:t>
            </a:r>
            <a:r>
              <a:rPr sz="2560" b="1" dirty="0" err="1">
                <a:solidFill>
                  <a:srgbClr val="002060"/>
                </a:solidFill>
              </a:rPr>
              <a:t>στην</a:t>
            </a:r>
            <a:r>
              <a:rPr sz="2560" b="1" dirty="0">
                <a:solidFill>
                  <a:srgbClr val="002060"/>
                </a:solidFill>
              </a:rPr>
              <a:t> </a:t>
            </a:r>
            <a:r>
              <a:rPr sz="2560" b="1" dirty="0" err="1">
                <a:solidFill>
                  <a:srgbClr val="002060"/>
                </a:solidFill>
              </a:rPr>
              <a:t>Ελλάδα</a:t>
            </a:r>
            <a:endParaRPr sz="2560" b="1" dirty="0">
              <a:solidFill>
                <a:srgbClr val="002060"/>
              </a:solidFill>
            </a:endParaRPr>
          </a:p>
          <a:p>
            <a:pPr algn="just" defTabSz="365760">
              <a:spcBef>
                <a:spcPts val="400"/>
              </a:spcBef>
              <a:defRPr sz="960">
                <a:solidFill>
                  <a:srgbClr val="01199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2560" b="1" dirty="0"/>
          </a:p>
          <a:p>
            <a:pPr algn="just" defTabSz="365760">
              <a:spcBef>
                <a:spcPts val="400"/>
              </a:spcBef>
              <a:defRPr sz="960">
                <a:solidFill>
                  <a:srgbClr val="01199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sz="2560" b="1" dirty="0"/>
              <a:t>                           </a:t>
            </a:r>
          </a:p>
          <a:p>
            <a:pPr defTabSz="365760">
              <a:spcBef>
                <a:spcPts val="400"/>
              </a:spcBef>
              <a:defRPr sz="960"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grpSp>
        <p:nvGrpSpPr>
          <p:cNvPr id="2" name="Θέση περιεχομένου 4"/>
          <p:cNvGrpSpPr/>
          <p:nvPr/>
        </p:nvGrpSpPr>
        <p:grpSpPr>
          <a:xfrm>
            <a:off x="838200" y="327024"/>
            <a:ext cx="1899973" cy="1267335"/>
            <a:chOff x="0" y="0"/>
            <a:chExt cx="1899972" cy="1267333"/>
          </a:xfrm>
        </p:grpSpPr>
        <p:pic>
          <p:nvPicPr>
            <p:cNvPr id="115" name="Θέση περιεχομένου 4" descr="Θέση περιεχομένου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200" y="203199"/>
              <a:ext cx="1493573" cy="8228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4" name="Θέση περιεχομένου 4" descr="Θέση περιεχομένου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"/>
              <a:ext cx="1899973" cy="1267335"/>
            </a:xfrm>
            <a:prstGeom prst="rect">
              <a:avLst/>
            </a:prstGeom>
            <a:effectLst/>
          </p:spPr>
        </p:pic>
      </p:grpSp>
      <p:pic>
        <p:nvPicPr>
          <p:cNvPr id="117" name="Θέση περιεχομένου 4" descr="Θέση περιεχομένου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27025"/>
            <a:ext cx="23053" cy="12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Θέση περιεχομένου 4" descr="Θέση περιεχομένου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27025"/>
            <a:ext cx="2156158" cy="1187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Θέση περιεχομένου 4" descr="Θέση περιεχομένου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27024"/>
            <a:ext cx="1519064" cy="126733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Σκοπός:…"/>
          <p:cNvSpPr txBox="1">
            <a:spLocks noGrp="1"/>
          </p:cNvSpPr>
          <p:nvPr>
            <p:ph type="body" idx="1"/>
          </p:nvPr>
        </p:nvSpPr>
        <p:spPr>
          <a:xfrm>
            <a:off x="838200" y="20034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defRPr sz="3600" b="1">
                <a:solidFill>
                  <a:srgbClr val="2F559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u="sng" dirty="0" err="1">
                <a:solidFill>
                  <a:srgbClr val="002060"/>
                </a:solidFill>
              </a:rPr>
              <a:t>Σκοπός</a:t>
            </a:r>
            <a:r>
              <a:rPr u="sng" dirty="0">
                <a:solidFill>
                  <a:srgbClr val="002060"/>
                </a:solidFill>
              </a:rPr>
              <a:t>:</a:t>
            </a:r>
            <a:r>
              <a:rPr dirty="0">
                <a:solidFill>
                  <a:srgbClr val="002060"/>
                </a:solidFill>
              </a:rPr>
              <a:t> 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2F559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>
                <a:solidFill>
                  <a:srgbClr val="002060"/>
                </a:solidFill>
              </a:rPr>
              <a:t>η </a:t>
            </a:r>
            <a:r>
              <a:rPr dirty="0" err="1">
                <a:solidFill>
                  <a:srgbClr val="002060"/>
                </a:solidFill>
              </a:rPr>
              <a:t>υποστήριξη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των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δικαιωμάτων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και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της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κοινωνικής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 err="1">
                <a:solidFill>
                  <a:srgbClr val="002060"/>
                </a:solidFill>
              </a:rPr>
              <a:t>ένταξης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των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ατόμων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με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αυτισμό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και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των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οικογενειών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τους</a:t>
            </a:r>
            <a:r>
              <a:rPr dirty="0">
                <a:solidFill>
                  <a:srgbClr val="002060"/>
                </a:solidFill>
              </a:rPr>
              <a:t>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2F559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>
                <a:solidFill>
                  <a:srgbClr val="002060"/>
                </a:solidFill>
              </a:rPr>
              <a:t>η </a:t>
            </a:r>
            <a:r>
              <a:rPr dirty="0" err="1">
                <a:solidFill>
                  <a:srgbClr val="002060"/>
                </a:solidFill>
              </a:rPr>
              <a:t>ενίσχυση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της</a:t>
            </a:r>
            <a:r>
              <a:rPr dirty="0">
                <a:solidFill>
                  <a:srgbClr val="002060"/>
                </a:solidFill>
              </a:rPr>
              <a:t> </a:t>
            </a:r>
            <a:r>
              <a:rPr dirty="0" err="1">
                <a:solidFill>
                  <a:srgbClr val="002060"/>
                </a:solidFill>
              </a:rPr>
              <a:t>προσβασιμότητας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τους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στις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κατάλληλες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δομές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και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υπηρεσίες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και</a:t>
            </a:r>
            <a:r>
              <a:rPr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defRPr sz="3400" b="1">
                <a:solidFill>
                  <a:srgbClr val="2F559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dirty="0">
                <a:solidFill>
                  <a:srgbClr val="002060"/>
                </a:solidFill>
              </a:rPr>
              <a:t>η </a:t>
            </a:r>
            <a:r>
              <a:rPr dirty="0" err="1">
                <a:solidFill>
                  <a:srgbClr val="002060"/>
                </a:solidFill>
              </a:rPr>
              <a:t>καταπολέμηση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του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 err="1">
                <a:solidFill>
                  <a:srgbClr val="002060"/>
                </a:solidFill>
              </a:rPr>
              <a:t>στίγματος</a:t>
            </a:r>
            <a:r>
              <a:rPr dirty="0">
                <a:solidFill>
                  <a:srgbClr val="002060"/>
                </a:solidFill>
              </a:rPr>
              <a:t> </a:t>
            </a:r>
            <a:r>
              <a:rPr dirty="0"/>
              <a:t>.</a:t>
            </a:r>
          </a:p>
        </p:txBody>
      </p:sp>
      <p:sp>
        <p:nvSpPr>
          <p:cNvPr id="121" name="Text"/>
          <p:cNvSpPr txBox="1"/>
          <p:nvPr/>
        </p:nvSpPr>
        <p:spPr>
          <a:xfrm>
            <a:off x="146050" y="-269399"/>
            <a:ext cx="2612878" cy="230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3900">
                <a:solidFill>
                  <a:srgbClr val="011993"/>
                </a:solidFill>
              </a:defRPr>
            </a:pPr>
            <a:endParaRPr/>
          </a:p>
        </p:txBody>
      </p:sp>
      <p:pic>
        <p:nvPicPr>
          <p:cNvPr id="122" name="Θέση περιεχομένου 4" descr="Θέση περιεχομένου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050" y="-269399"/>
            <a:ext cx="2508738" cy="2093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uble-click to edit"/>
          <p:cNvSpPr txBox="1">
            <a:spLocks noGrp="1"/>
          </p:cNvSpPr>
          <p:nvPr>
            <p:ph type="title"/>
          </p:nvPr>
        </p:nvSpPr>
        <p:spPr>
          <a:xfrm>
            <a:off x="2231136" y="457200"/>
            <a:ext cx="7729728" cy="12293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defRPr sz="1760"/>
            </a:pPr>
            <a:r>
              <a:rPr lang="el-GR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ΤΙ </a:t>
            </a:r>
            <a:r>
              <a:rPr lang="el-GR" sz="32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σχεδιΑζουμε</a:t>
            </a:r>
            <a:r>
              <a:rPr lang="el-GR" sz="3200" b="1" dirty="0">
                <a:latin typeface="Calibri" pitchFamily="34" charset="0"/>
                <a:cs typeface="Calibri" pitchFamily="34" charset="0"/>
              </a:rPr>
              <a:t>:</a:t>
            </a:r>
            <a:br>
              <a:rPr lang="el-GR" sz="3200" b="1" dirty="0">
                <a:latin typeface="Calibri" pitchFamily="34" charset="0"/>
                <a:cs typeface="Calibri" pitchFamily="34" charset="0"/>
              </a:rPr>
            </a:br>
            <a:endParaRPr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9" name="Θέση περιεχομένου 4" descr="Θέση περιεχομένου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365124"/>
            <a:ext cx="2231254" cy="122923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Τί σχεδιάζουμε:…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10515600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Πλήρη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ανανέωση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ψηφιακής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πλατφόρμας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2022</a:t>
            </a:r>
            <a:endParaRPr lang="en-US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lang="el-GR"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Ανανέωση στα πλαίσια του </a:t>
            </a:r>
            <a:r>
              <a:rPr lang="el-GR"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Πρoγράμματος</a:t>
            </a:r>
            <a:r>
              <a:rPr lang="el-GR"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Grow4autism- </a:t>
            </a:r>
            <a:r>
              <a:rPr lang="el-GR"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Active</a:t>
            </a:r>
            <a:r>
              <a:rPr lang="el-GR"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Citizens’Fund</a:t>
            </a:r>
            <a:endParaRPr sz="1400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Πεδίο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Επιστημονική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κατάρτιση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&amp;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ενημέρωση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επαγγελματιών</a:t>
            </a:r>
            <a:endParaRPr sz="1400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Ενίσχυση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επικοινωνίας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διάχυσης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Συνεργασιών</a:t>
            </a:r>
            <a:endParaRPr sz="1400" i="1" dirty="0">
              <a:solidFill>
                <a:schemeClr val="accent6">
                  <a:lumMod val="40000"/>
                  <a:lumOff val="6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dirty="0" err="1">
                <a:latin typeface="Calibri" pitchFamily="34" charset="0"/>
                <a:cs typeface="Calibri" pitchFamily="34" charset="0"/>
              </a:rPr>
              <a:t>Από</a:t>
            </a:r>
            <a:r>
              <a:rPr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τη</a:t>
            </a:r>
            <a:r>
              <a:rPr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χαρτογράφηση</a:t>
            </a:r>
            <a:r>
              <a:rPr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στην</a:t>
            </a:r>
            <a:r>
              <a:rPr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ανάπτυξη</a:t>
            </a:r>
            <a:r>
              <a:rPr dirty="0">
                <a:latin typeface="Calibri" pitchFamily="34" charset="0"/>
                <a:cs typeface="Calibri" pitchFamily="34" charset="0"/>
              </a:rPr>
              <a:t> /</a:t>
            </a:r>
            <a:r>
              <a:rPr dirty="0" err="1">
                <a:latin typeface="Calibri" pitchFamily="34" charset="0"/>
                <a:cs typeface="Calibri" pitchFamily="34" charset="0"/>
              </a:rPr>
              <a:t>υποστήριξη</a:t>
            </a:r>
            <a:r>
              <a:rPr dirty="0">
                <a:latin typeface="Calibri" pitchFamily="34" charset="0"/>
                <a:cs typeface="Calibri" pitchFamily="34" charset="0"/>
              </a:rPr>
              <a:t> </a:t>
            </a:r>
            <a:r>
              <a:rPr dirty="0" err="1">
                <a:latin typeface="Calibri" pitchFamily="34" charset="0"/>
                <a:cs typeface="Calibri" pitchFamily="34" charset="0"/>
              </a:rPr>
              <a:t>υπηρεσιών</a:t>
            </a:r>
            <a:endParaRPr dirty="0">
              <a:latin typeface="Calibri" pitchFamily="34" charset="0"/>
              <a:cs typeface="Calibri" pitchFamily="34" charset="0"/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Προαγωγή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στοματικής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υγείας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υγιεινής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των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ατόμων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1400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με</a:t>
            </a:r>
            <a:r>
              <a:rPr sz="1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ΔΑΦ</a:t>
            </a: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Προαγωγή</a:t>
            </a:r>
            <a:r>
              <a:rPr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της</a:t>
            </a:r>
            <a:r>
              <a:rPr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εργασιακής</a:t>
            </a:r>
            <a:r>
              <a:rPr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ένταξης</a:t>
            </a:r>
            <a:r>
              <a:rPr lang="el-GR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&amp; απασχόλησης – </a:t>
            </a:r>
            <a:r>
              <a:rPr lang="el-GR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Υποστήριζόμενη</a:t>
            </a:r>
            <a:r>
              <a:rPr lang="el-GR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εργασία</a:t>
            </a:r>
            <a:endParaRPr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01168" indent="-201168" defTabSz="804672">
              <a:spcBef>
                <a:spcPts val="800"/>
              </a:spcBef>
              <a:defRPr sz="2464" b="1">
                <a:solidFill>
                  <a:srgbClr val="011993"/>
                </a:solidFill>
              </a:defRPr>
            </a:pPr>
            <a:r>
              <a:rPr lang="el-GR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Εργασιακή ένταξη στο πλαίσιο κοινωνικής επιχειρηματικότητας-</a:t>
            </a:r>
            <a:r>
              <a:rPr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ΚΟΙΣΠΕ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Αυτισμός-Διαταραχές Αυτιστικού Φάσματος (ΔΑΦ)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Εντάσσονται στις Διαταραχές της Ανάπτυξης που αφορούν περισσότερο από το 1% του πληθυσμού και στην Ελλάδα</a:t>
            </a:r>
            <a:endParaRPr lang="en-US" alt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α άτομα με ΔΑΦ εμφανίζουν, διαφορετικού βαθμού, δυσκολίες στην κοινωνική συναλλαγή, στη λεκτική και μη λεκτική επικοινωνία και επαναλαμβανόμενες συμπεριφορές, ενδιαφέροντα ή κινήσεις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</a:t>
            </a:r>
            <a:endParaRPr lang="el-GR" alt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</a:t>
            </a:r>
            <a:r>
              <a:rPr lang="el-G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πορεί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να είναι,  από εξαιρετικά προικισμένα, έχοντας ανάγκη περιορισμένης υποστήριξης έως και να χρειάζονται σημαντική και συνεχή υποστήριξη για την καθημερινή τους  διαβίωση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 </a:t>
            </a:r>
            <a:r>
              <a:rPr lang="el-G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εικόνα μεταβάλλεται ανάλογα με την ηλικία και τη φάση ζωής του ατόμου, αναδεικνύοντας  πολλές, διαφορετικές και μεταβαλλόμενες ανάγκες στη διάρκεια της  ζωής των ατόμων με ΔΑΦ και των οικογενειών τους.</a:t>
            </a:r>
            <a:endParaRPr lang="en-US" alt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37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3600" b="1" cap="none" dirty="0">
                <a:solidFill>
                  <a:srgbClr val="C00000"/>
                </a:solidFill>
              </a:rPr>
              <a:t>Εργασιακή απασχόληση και ένταξη των ατόμων με ΔΑΦ</a:t>
            </a:r>
            <a:endParaRPr lang="en-GB" sz="3600" b="1" cap="none" dirty="0">
              <a:solidFill>
                <a:srgbClr val="C00000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 algn="just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ποσοστά απασχόλησης δεν ξεπερνούν διεθνώς το 25%.</a:t>
            </a:r>
          </a:p>
          <a:p>
            <a:pPr marL="352425" indent="-352425" algn="just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αυτές τις περιπτώσεις η εργασία είναι συχνά κατώτερη των προσόντων τους ή διακόπτεται πολύ γρήγορα</a:t>
            </a:r>
          </a:p>
          <a:p>
            <a:pPr marL="352425" indent="-352425" algn="just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πιθανότητες επαγγελματικής απασχόλησης και ένταξης είναι μεγαλύτερες για τους εφήβους και ενήλικες με αυτισμό υψηλής λειτουργικότητας ή σύνδρομο </a:t>
            </a:r>
            <a:r>
              <a:rPr lang="el-G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Asperger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179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000"/>
            <a:lum/>
          </a:blip>
          <a:srcRect/>
          <a:stretch>
            <a:fillRect t="45000" r="70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C798-4668-4FEA-9BC3-084152FA0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270" y="278891"/>
            <a:ext cx="8817429" cy="132130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3600" b="1" cap="none" dirty="0"/>
              <a:t>Τομείς δεξιοτήτων ατόμων με ΔΑΦ</a:t>
            </a:r>
            <a:endParaRPr lang="en-GB" sz="3600" b="1" cap="non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0C7A3C-97E5-4AAE-A860-008E940E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695192"/>
            <a:ext cx="9521346" cy="4919241"/>
          </a:xfrm>
          <a:blipFill>
            <a:blip r:embed="rId4">
              <a:alphaModFix amt="7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Μαθηματικά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Ηλεκτρονικοί υπολογιστές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Ιδιαίτερη τάση για την τάξη . Λόγω της ιδιαίτερης προσοχής τους στη λεπτομέρεια  και της προτίμησης τους για προβλέψιμες </a:t>
            </a:r>
            <a:r>
              <a:rPr lang="el-G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ρουτίνες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, μπορούν να είναι ιδιαίτερα παραγωγικοί σε εργασίες που απαιτούν προσοχή στη λεπτομέρεια, με  επαναλαμβανόμενα μοτίβα.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Εξαιρετικά αφοσιωμένοι στην εργασία τους καθ’ όλη τη διάρκεια της ημερήσιας απασχόλησης τους, δεν επιθυμούν να έχουν διαλλείματα για να συμμετέχουν σε συζητήσεις κοινωνικού περιεχομένου.</a:t>
            </a:r>
          </a:p>
          <a:p>
            <a:pPr marL="352425" indent="-352425">
              <a:spcBef>
                <a:spcPct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Ø"/>
            </a:pPr>
            <a:endParaRPr lang="el-G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715963" indent="-715963">
              <a:spcBef>
                <a:spcPct val="0"/>
              </a:spcBef>
              <a:spcAft>
                <a:spcPts val="1200"/>
              </a:spcAft>
              <a:buSzPct val="100000"/>
              <a:buFont typeface="Wingdings 3" charset="2"/>
              <a:buChar char=""/>
              <a:defRPr/>
            </a:pPr>
            <a:endParaRPr lang="en-US" altLang="el-G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1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40772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2441</TotalTime>
  <Words>1305</Words>
  <Application>Microsoft Office PowerPoint</Application>
  <PresentationFormat>Ευρεία οθόνη</PresentationFormat>
  <Paragraphs>143</Paragraphs>
  <Slides>18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Arial</vt:lpstr>
      <vt:lpstr>Calibri</vt:lpstr>
      <vt:lpstr>Corbel</vt:lpstr>
      <vt:lpstr>Gill Sans MT</vt:lpstr>
      <vt:lpstr>Roboto</vt:lpstr>
      <vt:lpstr>Wingdings</vt:lpstr>
      <vt:lpstr>Wingdings 3</vt:lpstr>
      <vt:lpstr>Parcel</vt:lpstr>
      <vt:lpstr>  4ο ΠΑΝΕΛΛΗΝΙΟ ΣΥΝΕΔΡΙΟ ΓΙΑ ΤΗΝ ΚΟΙΝΩΝΙΚΗ ΕΠΙΧΕΙΡΗΜΑΤΙΚΟΤΗΤΑ ΣΤΗΝ ΥΓΕΙΑ   ΑΘΗΝΑ 17-18/6/22  “Υποστηριζομενη εργασια για Ατομα με αυτισΜΟ στα πλαΙσια της κοινωνιΚΗς επιχειρηματικΟτητασ”  Χ.Σιφναιοσ, Ν μαυροειδη </vt:lpstr>
      <vt:lpstr>Κέντρο Παιδιού και Εφήβου-</vt:lpstr>
      <vt:lpstr>Τμήμα Επιστημονικής Τεκμηρίωσης και Εκπαίδευσης </vt:lpstr>
      <vt:lpstr>Παρουσίαση του PowerPoint</vt:lpstr>
      <vt:lpstr>Autismap.gr: ΟδηΓΟΣ για τον αυτισμό στην Ελλάδα                              </vt:lpstr>
      <vt:lpstr>ΤΙ σχεδιΑζουμε: </vt:lpstr>
      <vt:lpstr>Αυτισμός-Διαταραχές Αυτιστικού Φάσματος (ΔΑΦ)</vt:lpstr>
      <vt:lpstr>Εργασιακή απασχόληση και ένταξη των ατόμων με ΔΑΦ</vt:lpstr>
      <vt:lpstr>Τομείς δεξιοτήτων ατόμων με ΔΑΦ</vt:lpstr>
      <vt:lpstr>Δυσκολίες των ατόμων με ΔΑΦ στο χώρο εργασίας 1</vt:lpstr>
      <vt:lpstr>Δυσκολίες των ατόμων με αυτισμό στο χώρο εργασίας 2</vt:lpstr>
      <vt:lpstr>Κρίσιμοι παράγοντες για επιτυχημένη επαγγελματική αποκατάσταση των ατόμων με ΔΑΦ 1</vt:lpstr>
      <vt:lpstr> Παράγοντες για επιτυχημένη επαγγελματική αποκατάσταση των ατόμων με ΔΑΦ 2</vt:lpstr>
      <vt:lpstr>Εργασιακή απασχόληση ατόμων με ΔΑΦ σε ΚοιΣΠΕ – Στοιχεία και προοπτικές</vt:lpstr>
      <vt:lpstr>ΔΡΑΣΤΗΡΙΟΤΗΤεσ απασχολησησ ατομων με δαφ στουσ Κοισπε Μαιοσ – ιουνιοσ 2021</vt:lpstr>
      <vt:lpstr>Εργασιακή απασχόληση ατόμων με αυτισμό σε ΚοιΣΠΕ – Προοπτικές</vt:lpstr>
      <vt:lpstr>Προτεινόμενη Βιβλιογραφία</vt:lpstr>
      <vt:lpstr>“Υποστηριζομενη εργασια για Ατομα με αυτισΜΟ στα πλαΙσια της κοινωνιΚΗς επιχειρηματικΟτητασ”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Antonios Vadolas</dc:creator>
  <cp:lastModifiedBy>Natasa</cp:lastModifiedBy>
  <cp:revision>89</cp:revision>
  <dcterms:created xsi:type="dcterms:W3CDTF">2021-09-28T09:15:40Z</dcterms:created>
  <dcterms:modified xsi:type="dcterms:W3CDTF">2022-06-22T20:43:15Z</dcterms:modified>
</cp:coreProperties>
</file>